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266" r:id="rId5"/>
    <p:sldId id="275" r:id="rId6"/>
    <p:sldId id="258" r:id="rId7"/>
    <p:sldId id="263" r:id="rId8"/>
    <p:sldId id="264" r:id="rId9"/>
    <p:sldId id="269" r:id="rId10"/>
    <p:sldId id="260" r:id="rId11"/>
    <p:sldId id="261" r:id="rId12"/>
    <p:sldId id="262" r:id="rId13"/>
    <p:sldId id="265" r:id="rId14"/>
    <p:sldId id="268" r:id="rId15"/>
    <p:sldId id="267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>
        <p:scale>
          <a:sx n="66" d="100"/>
          <a:sy n="66" d="100"/>
        </p:scale>
        <p:origin x="2670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scil.dinf.usherbrooke.ca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632302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90" y="3131715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://scil.dinf.usherbrooke.ca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5812660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67" y="3209801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430" y="4598080"/>
            <a:ext cx="2106296" cy="21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500"/>
            <a:ext cx="7664450" cy="8778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Understand the basics of graph theory. </a:t>
            </a:r>
          </a:p>
          <a:p>
            <a:pPr lvl="1"/>
            <a:r>
              <a:rPr lang="en-US" dirty="0" smtClean="0"/>
              <a:t>Be critical with counting streamlines.</a:t>
            </a:r>
          </a:p>
          <a:p>
            <a:pPr lvl="1"/>
            <a:r>
              <a:rPr lang="en-US" dirty="0" smtClean="0"/>
              <a:t>An example of good counting with the </a:t>
            </a:r>
            <a:r>
              <a:rPr lang="en-US" dirty="0" err="1" smtClean="0"/>
              <a:t>tractometer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6644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Alerts on how to measure connectivity</a:t>
            </a:r>
          </a:p>
          <a:p>
            <a:pPr lvl="1"/>
            <a:r>
              <a:rPr lang="en-US" dirty="0" smtClean="0"/>
              <a:t>Graph </a:t>
            </a:r>
            <a:r>
              <a:rPr lang="en-US" dirty="0" smtClean="0"/>
              <a:t>theory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full profiles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6194" y="1183434"/>
            <a:ext cx="33376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Principles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024"/>
            <a:ext cx="8108950" cy="492565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Streamlines are polylines (a series of line segments) where their points are in floating point </a:t>
            </a:r>
            <a:r>
              <a:rPr lang="en-US" dirty="0" smtClean="0"/>
              <a:t>coordinates (x=10.3, y=10.5, z=1.8).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These coordinates can be transformed to the image coordinates which are integer </a:t>
            </a:r>
            <a:r>
              <a:rPr lang="en-US" dirty="0" smtClean="0"/>
              <a:t>coordinates (</a:t>
            </a:r>
            <a:r>
              <a:rPr lang="en-US" dirty="0" err="1" smtClean="0"/>
              <a:t>i</a:t>
            </a:r>
            <a:r>
              <a:rPr lang="en-US" dirty="0" smtClean="0"/>
              <a:t>=10, j=11, k=2).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 affine transformation </a:t>
            </a:r>
            <a:r>
              <a:rPr lang="en-US" dirty="0" smtClean="0"/>
              <a:t>(4x4 transformation matrix) is </a:t>
            </a:r>
            <a:r>
              <a:rPr lang="en-US" dirty="0" smtClean="0"/>
              <a:t>needed to go from streamline coordinates to image coordinates. Given e.g. from the </a:t>
            </a:r>
            <a:r>
              <a:rPr lang="en-US" dirty="0" err="1" smtClean="0"/>
              <a:t>Nifti</a:t>
            </a:r>
            <a:r>
              <a:rPr lang="en-US" dirty="0" smtClean="0"/>
              <a:t> file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Often interpolation </a:t>
            </a:r>
            <a:r>
              <a:rPr lang="en-US" dirty="0" smtClean="0"/>
              <a:t>is also needed. Usually trilinear or nearest.</a:t>
            </a:r>
          </a:p>
          <a:p>
            <a:r>
              <a:rPr lang="en-US" dirty="0" smtClean="0"/>
              <a:t>Common </a:t>
            </a:r>
            <a:r>
              <a:rPr lang="en-US" dirty="0" smtClean="0"/>
              <a:t>file </a:t>
            </a:r>
            <a:r>
              <a:rPr lang="en-US" dirty="0" smtClean="0"/>
              <a:t>formats are </a:t>
            </a:r>
            <a:r>
              <a:rPr lang="en-US" dirty="0" err="1" smtClean="0"/>
              <a:t>Trackvis</a:t>
            </a:r>
            <a:r>
              <a:rPr lang="en-US" dirty="0" smtClean="0"/>
              <a:t> (*.</a:t>
            </a:r>
            <a:r>
              <a:rPr lang="en-US" dirty="0" err="1" smtClean="0"/>
              <a:t>trk</a:t>
            </a:r>
            <a:r>
              <a:rPr lang="en-US" dirty="0" smtClean="0"/>
              <a:t>) or *.</a:t>
            </a:r>
            <a:r>
              <a:rPr lang="en-US" dirty="0" err="1" smtClean="0"/>
              <a:t>vtk</a:t>
            </a:r>
            <a:r>
              <a:rPr lang="en-US" dirty="0" smtClean="0"/>
              <a:t>,  *.</a:t>
            </a:r>
            <a:r>
              <a:rPr lang="en-US" dirty="0" err="1" smtClean="0"/>
              <a:t>tck</a:t>
            </a:r>
            <a:r>
              <a:rPr lang="en-US" dirty="0"/>
              <a:t> </a:t>
            </a:r>
            <a:r>
              <a:rPr lang="en-US" dirty="0" smtClean="0"/>
              <a:t>etc.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Make sure you understand the space of the streamlines in comparison to the space of the images and how to go from the one space to the other</a:t>
            </a:r>
            <a:r>
              <a:rPr lang="en-US" dirty="0" smtClean="0">
                <a:solidFill>
                  <a:schemeClr val="accent5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Alert! Familiarize yourself with RAS 1mm, LPS etc.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Alert! Know your voxel origin. Is it in the center of the voxel (e.g. </a:t>
            </a:r>
            <a:r>
              <a:rPr lang="en-US" dirty="0" err="1" smtClean="0">
                <a:solidFill>
                  <a:schemeClr val="accent5"/>
                </a:solidFill>
              </a:rPr>
              <a:t>Nifti</a:t>
            </a:r>
            <a:r>
              <a:rPr lang="en-US" dirty="0" smtClean="0">
                <a:solidFill>
                  <a:schemeClr val="accent5"/>
                </a:solidFill>
              </a:rPr>
              <a:t>)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or in the corner of the voxel (e.g. </a:t>
            </a:r>
            <a:r>
              <a:rPr lang="en-US" dirty="0" err="1" smtClean="0">
                <a:solidFill>
                  <a:schemeClr val="accent5"/>
                </a:solidFill>
              </a:rPr>
              <a:t>Trackvis</a:t>
            </a:r>
            <a:r>
              <a:rPr lang="en-US" dirty="0" smtClean="0">
                <a:solidFill>
                  <a:schemeClr val="accent5"/>
                </a:solidFill>
              </a:rPr>
              <a:t>). 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Principles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025"/>
            <a:ext cx="810895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TODO</a:t>
            </a:r>
          </a:p>
          <a:p>
            <a:pPr lvl="1"/>
            <a:r>
              <a:rPr lang="en-US" dirty="0" smtClean="0"/>
              <a:t>Add figure of bundle and metric map showing the transformation from the one to the other.</a:t>
            </a:r>
          </a:p>
          <a:p>
            <a:pPr lvl="1"/>
            <a:r>
              <a:rPr lang="en-US" dirty="0" smtClean="0"/>
              <a:t>Case 1 streamlines and metrics in the same space.</a:t>
            </a:r>
          </a:p>
          <a:p>
            <a:pPr lvl="1"/>
            <a:r>
              <a:rPr lang="en-US" dirty="0" smtClean="0"/>
              <a:t>Case 2 streamlines and metrics in different space but still having the transformation from the one to the other.</a:t>
            </a:r>
          </a:p>
          <a:p>
            <a:r>
              <a:rPr lang="en-US" dirty="0" smtClean="0"/>
              <a:t>By interpolating the metric values on the points of the streamlines you can address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1165638" y="864143"/>
            <a:ext cx="2596984" cy="19919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0804" y="82174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endParaRPr lang="en-US" dirty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54" name="Group 2"/>
          <p:cNvGrpSpPr>
            <a:grpSpLocks/>
          </p:cNvGrpSpPr>
          <p:nvPr/>
        </p:nvGrpSpPr>
        <p:grpSpPr bwMode="auto">
          <a:xfrm>
            <a:off x="4711556" y="3671560"/>
            <a:ext cx="3186272" cy="877784"/>
            <a:chOff x="3766" y="1024"/>
            <a:chExt cx="1952" cy="519"/>
          </a:xfrm>
        </p:grpSpPr>
        <p:sp>
          <p:nvSpPr>
            <p:cNvPr id="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"/>
          <p:cNvGrpSpPr>
            <a:grpSpLocks/>
          </p:cNvGrpSpPr>
          <p:nvPr/>
        </p:nvGrpSpPr>
        <p:grpSpPr bwMode="auto">
          <a:xfrm>
            <a:off x="4755889" y="4012607"/>
            <a:ext cx="3006458" cy="805513"/>
            <a:chOff x="3766" y="1024"/>
            <a:chExt cx="1952" cy="519"/>
          </a:xfrm>
        </p:grpSpPr>
        <p:sp>
          <p:nvSpPr>
            <p:cNvPr id="8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54" name="Group 2"/>
          <p:cNvGrpSpPr>
            <a:grpSpLocks/>
          </p:cNvGrpSpPr>
          <p:nvPr/>
        </p:nvGrpSpPr>
        <p:grpSpPr bwMode="auto">
          <a:xfrm>
            <a:off x="4756953" y="4830579"/>
            <a:ext cx="3186272" cy="877784"/>
            <a:chOff x="3766" y="1024"/>
            <a:chExt cx="1952" cy="519"/>
          </a:xfrm>
        </p:grpSpPr>
        <p:sp>
          <p:nvSpPr>
            <p:cNvPr id="1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4591904" y="5486283"/>
            <a:ext cx="4411282" cy="805513"/>
            <a:chOff x="3766" y="1024"/>
            <a:chExt cx="1952" cy="519"/>
          </a:xfrm>
        </p:grpSpPr>
        <p:sp>
          <p:nvSpPr>
            <p:cNvPr id="17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8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0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1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2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3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5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6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7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8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9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0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1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2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3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4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5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6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7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7905682" y="4158555"/>
            <a:ext cx="106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MDF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5332" y="53773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MDF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07280" y="1200871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load 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An easy way to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9" y="1200871"/>
            <a:ext cx="4308618" cy="20532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3838954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Clustering is 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4980565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for.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152" y="4274003"/>
            <a:ext cx="7146031" cy="25077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11" y="2380057"/>
            <a:ext cx="3821691" cy="23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3442</TotalTime>
  <Words>748</Words>
  <Application>Microsoft Office PowerPoint</Application>
  <PresentationFormat>On-screen Show (4:3)</PresentationFormat>
  <Paragraphs>172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Basic Principles</vt:lpstr>
      <vt:lpstr>Basic Principles</vt:lpstr>
      <vt:lpstr>Streamline distances</vt:lpstr>
      <vt:lpstr>QuickBundles for Simplification</vt:lpstr>
      <vt:lpstr>Table of contents for tract analysis</vt:lpstr>
      <vt:lpstr>Manual segmentation</vt:lpstr>
      <vt:lpstr>Automatic Segmentation</vt:lpstr>
      <vt:lpstr>Registration of bundles</vt:lpstr>
      <vt:lpstr>Table of contents for connectivity</vt:lpstr>
      <vt:lpstr>Table of contents for connectivity</vt:lpstr>
      <vt:lpstr>Be critical when counting</vt:lpstr>
      <vt:lpstr>Tractometry</vt:lpstr>
      <vt:lpstr>Apparent fiber quantification</vt:lpstr>
      <vt:lpstr>Comparing full profiles</vt:lpstr>
      <vt:lpstr>Topic</vt:lpstr>
      <vt:lpstr>Topic</vt:lpstr>
      <vt:lpstr>Topic</vt:lpstr>
      <vt:lpstr>Topic</vt:lpstr>
      <vt:lpstr>Topic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76</cp:revision>
  <dcterms:created xsi:type="dcterms:W3CDTF">2015-05-26T19:37:54Z</dcterms:created>
  <dcterms:modified xsi:type="dcterms:W3CDTF">2015-06-08T21:06:16Z</dcterms:modified>
</cp:coreProperties>
</file>